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9" r:id="rId8"/>
    <p:sldId id="262" r:id="rId9"/>
    <p:sldId id="263" r:id="rId10"/>
    <p:sldId id="264" r:id="rId11"/>
    <p:sldId id="265"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831" autoAdjust="0"/>
  </p:normalViewPr>
  <p:slideViewPr>
    <p:cSldViewPr showGuides="1">
      <p:cViewPr>
        <p:scale>
          <a:sx n="66" d="100"/>
          <a:sy n="66" d="100"/>
        </p:scale>
        <p:origin x="1362" y="-10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14309-08BC-45A2-BE14-AE981DD2F669}" type="datetimeFigureOut">
              <a:rPr lang="en-US" smtClean="0"/>
              <a:t>6/7/2019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A57711-B78B-45D3-96DB-8776DA000A20}" type="slidenum">
              <a:rPr lang="en-US" smtClean="0"/>
              <a:t>‹#›</a:t>
            </a:fld>
            <a:endParaRPr lang="en-US"/>
          </a:p>
        </p:txBody>
      </p:sp>
    </p:spTree>
    <p:extLst>
      <p:ext uri="{BB962C8B-B14F-4D97-AF65-F5344CB8AC3E}">
        <p14:creationId xmlns:p14="http://schemas.microsoft.com/office/powerpoint/2010/main" val="73904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Effectiveness of the counter cyclical policy</a:t>
            </a:r>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1</a:t>
            </a:fld>
            <a:endParaRPr lang="en-US"/>
          </a:p>
        </p:txBody>
      </p:sp>
    </p:spTree>
    <p:extLst>
      <p:ext uri="{BB962C8B-B14F-4D97-AF65-F5344CB8AC3E}">
        <p14:creationId xmlns:p14="http://schemas.microsoft.com/office/powerpoint/2010/main" val="2621467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From the interventions that were made by the government after the 2007 crises in the housing market, it is evident that counter cyclical fiscal policies are important in addressing a recession. Government injections into the economy inform of increased expenditure and reduction of taxes increased disposable income and household income for investment something that enhanced the rate of economic recovery (</a:t>
            </a:r>
            <a:r>
              <a:rPr lang="en-US" sz="1200" kern="1200" dirty="0" err="1" smtClean="0">
                <a:solidFill>
                  <a:schemeClr val="tx1"/>
                </a:solidFill>
                <a:effectLst/>
                <a:latin typeface="+mn-lt"/>
                <a:ea typeface="+mn-ea"/>
                <a:cs typeface="+mn-cs"/>
              </a:rPr>
              <a:t>Amadeo</a:t>
            </a:r>
            <a:r>
              <a:rPr lang="en-US" sz="1200" kern="1200" dirty="0" smtClean="0">
                <a:solidFill>
                  <a:schemeClr val="tx1"/>
                </a:solidFill>
                <a:effectLst/>
                <a:latin typeface="+mn-lt"/>
                <a:ea typeface="+mn-ea"/>
                <a:cs typeface="+mn-cs"/>
              </a:rPr>
              <a:t> 2019, p1). The combination of the fiscal with monetary policy made the stimulus package was effective evident from the stabilization of housing prices and the return of the US economy back to positive growth had adverse effects on the housing market in the US.</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10</a:t>
            </a:fld>
            <a:endParaRPr lang="en-US"/>
          </a:p>
        </p:txBody>
      </p:sp>
    </p:spTree>
    <p:extLst>
      <p:ext uri="{BB962C8B-B14F-4D97-AF65-F5344CB8AC3E}">
        <p14:creationId xmlns:p14="http://schemas.microsoft.com/office/powerpoint/2010/main" val="113458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order to address the situation, Obama initiated tax rebates something that promoted consumer spending. The rebates were inform of reduced tax withholding. The stimulus for companies resulted in increased production and employment levels. The government bail outs of companies also enhanced their success in the market. Many of the banks that were almost collapsing were bailed out something that sustained their operations</a:t>
            </a:r>
          </a:p>
          <a:p>
            <a:r>
              <a:rPr lang="en-US" sz="1200" kern="1200" dirty="0" smtClean="0">
                <a:solidFill>
                  <a:schemeClr val="tx1"/>
                </a:solidFill>
                <a:effectLst/>
                <a:latin typeface="+mn-lt"/>
                <a:ea typeface="+mn-ea"/>
                <a:cs typeface="+mn-cs"/>
              </a:rPr>
              <a:t>To further boost recovery beyond 2019, the government should liaise with the commercial banks pushing them to engage in more effective approaches to due diligence. This will limit the issuance of loans to people who cannot repay especially in the mortgage market</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11</a:t>
            </a:fld>
            <a:endParaRPr lang="en-US"/>
          </a:p>
        </p:txBody>
      </p:sp>
    </p:spTree>
    <p:extLst>
      <p:ext uri="{BB962C8B-B14F-4D97-AF65-F5344CB8AC3E}">
        <p14:creationId xmlns:p14="http://schemas.microsoft.com/office/powerpoint/2010/main" val="1811173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2007 great recession adversely affected the US economy including its housing market. There was sharp decline in housing prices. Poor government and Federal Bank policies are key causes of the crises. Commercial Banks issued loans for mortgages without proper due diligence. The credit rating companies also misled banks resulting in the issue of loans to individuals who could not afford to repay the loans. The policies that were adopted were successful in addressing the issue. </a:t>
            </a:r>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12</a:t>
            </a:fld>
            <a:endParaRPr lang="en-US"/>
          </a:p>
        </p:txBody>
      </p:sp>
    </p:spTree>
    <p:extLst>
      <p:ext uri="{BB962C8B-B14F-4D97-AF65-F5344CB8AC3E}">
        <p14:creationId xmlns:p14="http://schemas.microsoft.com/office/powerpoint/2010/main" val="34132037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For instance, the US economy moved from negative economic growth to a positive one. The housing market stabilized as the purchasing power and the house hold income increased. Increase in housing prices, an opposite from what was happening in 2007 indicates that the housing bubble has declined. The injection of funds inform of government expenditure and lowering of the federal rates under its monetary policy significantly enhanced the process of recovery.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13</a:t>
            </a:fld>
            <a:endParaRPr lang="en-US"/>
          </a:p>
        </p:txBody>
      </p:sp>
    </p:spTree>
    <p:extLst>
      <p:ext uri="{BB962C8B-B14F-4D97-AF65-F5344CB8AC3E}">
        <p14:creationId xmlns:p14="http://schemas.microsoft.com/office/powerpoint/2010/main" val="1337318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References</a:t>
            </a:r>
          </a:p>
          <a:p>
            <a:r>
              <a:rPr lang="en-US" sz="1200" kern="1200" dirty="0" err="1" smtClean="0">
                <a:solidFill>
                  <a:schemeClr val="tx1"/>
                </a:solidFill>
                <a:effectLst/>
                <a:latin typeface="+mn-lt"/>
                <a:ea typeface="+mn-ea"/>
                <a:cs typeface="+mn-cs"/>
              </a:rPr>
              <a:t>Amadeo</a:t>
            </a:r>
            <a:r>
              <a:rPr lang="en-US" sz="1200" kern="1200" dirty="0" smtClean="0">
                <a:solidFill>
                  <a:schemeClr val="tx1"/>
                </a:solidFill>
                <a:effectLst/>
                <a:latin typeface="+mn-lt"/>
                <a:ea typeface="+mn-ea"/>
                <a:cs typeface="+mn-cs"/>
              </a:rPr>
              <a:t>, K. (2019). Obamas stimulus package and how well it worked. Retrieved from </a:t>
            </a:r>
          </a:p>
          <a:p>
            <a:r>
              <a:rPr lang="en-US" sz="1200" kern="1200" dirty="0" smtClean="0">
                <a:solidFill>
                  <a:schemeClr val="tx1"/>
                </a:solidFill>
                <a:effectLst/>
                <a:latin typeface="+mn-lt"/>
                <a:ea typeface="+mn-ea"/>
                <a:cs typeface="+mn-cs"/>
              </a:rPr>
              <a:t>https://www.thebalance.com/what-was-obama-s-stimulus-package-3305625</a:t>
            </a:r>
          </a:p>
          <a:p>
            <a:r>
              <a:rPr lang="en-US" sz="1200" kern="1200" dirty="0" err="1" smtClean="0">
                <a:solidFill>
                  <a:schemeClr val="tx1"/>
                </a:solidFill>
                <a:effectLst/>
                <a:latin typeface="+mn-lt"/>
                <a:ea typeface="+mn-ea"/>
                <a:cs typeface="+mn-cs"/>
              </a:rPr>
              <a:t>Bernake</a:t>
            </a:r>
            <a:r>
              <a:rPr lang="en-US" sz="1200" kern="1200" dirty="0" smtClean="0">
                <a:solidFill>
                  <a:schemeClr val="tx1"/>
                </a:solidFill>
                <a:effectLst/>
                <a:latin typeface="+mn-lt"/>
                <a:ea typeface="+mn-ea"/>
                <a:cs typeface="+mn-cs"/>
              </a:rPr>
              <a:t>, C. (2012). Monetary policy since the onset of the crisis. Retrieved from </a:t>
            </a:r>
          </a:p>
          <a:p>
            <a:r>
              <a:rPr lang="en-US" sz="1200" kern="1200" dirty="0" smtClean="0">
                <a:solidFill>
                  <a:schemeClr val="tx1"/>
                </a:solidFill>
                <a:effectLst/>
                <a:latin typeface="+mn-lt"/>
                <a:ea typeface="+mn-ea"/>
                <a:cs typeface="+mn-cs"/>
              </a:rPr>
              <a:t>https://www.federalreserve.gov/newsevents/speech/bernanke20120831a.htm</a:t>
            </a:r>
          </a:p>
          <a:p>
            <a:r>
              <a:rPr lang="en-US" sz="1200" kern="1200" dirty="0" smtClean="0">
                <a:solidFill>
                  <a:schemeClr val="tx1"/>
                </a:solidFill>
                <a:effectLst/>
                <a:latin typeface="+mn-lt"/>
                <a:ea typeface="+mn-ea"/>
                <a:cs typeface="+mn-cs"/>
              </a:rPr>
              <a:t>Federal Reserve Bank of St. Louis. (2019). Economic data. Retrieved from </a:t>
            </a:r>
          </a:p>
          <a:p>
            <a:r>
              <a:rPr lang="en-US" sz="1200" kern="1200" dirty="0" smtClean="0">
                <a:solidFill>
                  <a:schemeClr val="tx1"/>
                </a:solidFill>
                <a:effectLst/>
                <a:latin typeface="+mn-lt"/>
                <a:ea typeface="+mn-ea"/>
                <a:cs typeface="+mn-cs"/>
              </a:rPr>
              <a:t>https://fred.stlouisfed.org/series/HOUST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A57711-B78B-45D3-96DB-8776DA000A20}" type="slidenum">
              <a:rPr lang="en-US" smtClean="0"/>
              <a:t>14</a:t>
            </a:fld>
            <a:endParaRPr lang="en-US"/>
          </a:p>
        </p:txBody>
      </p:sp>
    </p:spTree>
    <p:extLst>
      <p:ext uri="{BB962C8B-B14F-4D97-AF65-F5344CB8AC3E}">
        <p14:creationId xmlns:p14="http://schemas.microsoft.com/office/powerpoint/2010/main" val="3532694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focus of this study is on the extent to which the monetary and fiscal policy was used during the great recession. The great recession started in 2007 and ended in 2009. It was triggered by the financial crises that occurred in the mortgage and banking sector in the United States of America (</a:t>
            </a:r>
            <a:r>
              <a:rPr lang="en-US" sz="1200" kern="1200" dirty="0" err="1" smtClean="0">
                <a:solidFill>
                  <a:schemeClr val="tx1"/>
                </a:solidFill>
                <a:effectLst/>
                <a:latin typeface="+mn-lt"/>
                <a:ea typeface="+mn-ea"/>
                <a:cs typeface="+mn-cs"/>
              </a:rPr>
              <a:t>Bernake</a:t>
            </a:r>
            <a:r>
              <a:rPr lang="en-US" sz="1200" kern="1200" dirty="0" smtClean="0">
                <a:solidFill>
                  <a:schemeClr val="tx1"/>
                </a:solidFill>
                <a:effectLst/>
                <a:latin typeface="+mn-lt"/>
                <a:ea typeface="+mn-ea"/>
                <a:cs typeface="+mn-cs"/>
              </a:rPr>
              <a:t> 2012, p1). The study also focuses on how the monetary and fiscal policy has been employed to date with an aim of moderating the business cycle. In particular the study focuses on the housing markets. Data sets on housing market has been presented in the excel sheets and thoroughly analyzed.</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2</a:t>
            </a:fld>
            <a:endParaRPr lang="en-US"/>
          </a:p>
        </p:txBody>
      </p:sp>
    </p:spTree>
    <p:extLst>
      <p:ext uri="{BB962C8B-B14F-4D97-AF65-F5344CB8AC3E}">
        <p14:creationId xmlns:p14="http://schemas.microsoft.com/office/powerpoint/2010/main" val="489022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 bubble refers to an economic cycle that is characterized with rapid shift in the asset prices which is then followed by a contraction. It is influenced by the social and economic factors affecting an asset and the market behavior. When there is an economic bubble the market prices and activity shifts significantly rendering the forces of demand and supply incapable of setting the market prices. The changes in the asset prices and activities are presented in the trends presented in the excel sheet</a:t>
            </a:r>
          </a:p>
          <a:p>
            <a:r>
              <a:rPr lang="en-US" sz="1200" kern="1200" dirty="0" smtClean="0">
                <a:solidFill>
                  <a:schemeClr val="tx1"/>
                </a:solidFill>
                <a:effectLst/>
                <a:latin typeface="+mn-lt"/>
                <a:ea typeface="+mn-ea"/>
                <a:cs typeface="+mn-cs"/>
              </a:rPr>
              <a:t>There are multiple factors that brought the housing market to unsustainable heights. A key cause of the bubble was the housing speculation. This led to subprime lending in the mortgage sector to individuals who could hardly afford the houses resulting in excessive supply of houses and low demand after the crises.  Poor credit agencies ratings led to individuals without debt repayment capability gaining access to these houses. Excessive supply of housing thus ended up pushing the prices of housing down.</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3</a:t>
            </a:fld>
            <a:endParaRPr lang="en-US"/>
          </a:p>
        </p:txBody>
      </p:sp>
    </p:spTree>
    <p:extLst>
      <p:ext uri="{BB962C8B-B14F-4D97-AF65-F5344CB8AC3E}">
        <p14:creationId xmlns:p14="http://schemas.microsoft.com/office/powerpoint/2010/main" val="1102099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various factors that led to the cooling effect of the housing market in the US. For instance, the government economic stimulus led to an upturn of the US economy something that boosted the economy up. This resulted in increased household income and ability of people to repay mortgages and afford housing increasing demand in the housing market thus pushing prices up. Stringent policies by Federal Reserve Bank on lending, that emphasized on more due diligence also played an important role in cooling down the housing bubble.</a:t>
            </a:r>
          </a:p>
          <a:p>
            <a:r>
              <a:rPr lang="en-US" sz="1200" kern="1200" dirty="0" smtClean="0">
                <a:solidFill>
                  <a:schemeClr val="tx1"/>
                </a:solidFill>
                <a:effectLst/>
                <a:latin typeface="+mn-lt"/>
                <a:ea typeface="+mn-ea"/>
                <a:cs typeface="+mn-cs"/>
              </a:rPr>
              <a:t>This is evident from the data sets presented in the excel sheets for the four indicators between 2007 and 2019 as indicated in this section (Federal Reserve Bank of St. Louis 2019, p1)Between 2007 and 2019, the demand and supply of houses in the US changed significantly.  This is evident from the data presented in the </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4</a:t>
            </a:fld>
            <a:endParaRPr lang="en-US"/>
          </a:p>
        </p:txBody>
      </p:sp>
    </p:spTree>
    <p:extLst>
      <p:ext uri="{BB962C8B-B14F-4D97-AF65-F5344CB8AC3E}">
        <p14:creationId xmlns:p14="http://schemas.microsoft.com/office/powerpoint/2010/main" val="244455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Housing starts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data on the housing starts indicates the total number of privately owned houses that were started between 2007 and 2019. As indicated in the data, the number of newly established privately owned homes was very high between 2007 and the end of the 2008 (Federal Reserve Bank of St. Louis 2019, p1). When the supply goes up, the price of the products goes down. As many financial institutions invested in the mortgage market, many of the residents gained access to housing, although many of them could not later afford to service the mortgages. The number of private houses thus significantly declined between 2009 and 2014 before it assumed an upward trend towards 2019 as the housing bubble was subdued. The increased number of private owned houses between 2014 and 2019 was as a result of the US economic recovery.</a:t>
            </a:r>
          </a:p>
          <a:p>
            <a:r>
              <a:rPr lang="en-US" sz="1200" b="1" kern="1200" dirty="0" smtClean="0">
                <a:solidFill>
                  <a:schemeClr val="tx1"/>
                </a:solidFill>
                <a:effectLst/>
                <a:latin typeface="+mn-lt"/>
                <a:ea typeface="+mn-ea"/>
                <a:cs typeface="+mn-cs"/>
              </a:rPr>
              <a:t>House hold income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Between 2007 and 2009, house hold income declined. The trend continued until 2013 when it assumed an upward trend. It has continued to increase towards 2019 (Federal Reserve Bank of St. Louis, 2019). When there is increase in the level of income in the economy, the demand for houses increases. As a result, the supply also goes up.</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5</a:t>
            </a:fld>
            <a:endParaRPr lang="en-US"/>
          </a:p>
        </p:txBody>
      </p:sp>
    </p:spTree>
    <p:extLst>
      <p:ext uri="{BB962C8B-B14F-4D97-AF65-F5344CB8AC3E}">
        <p14:creationId xmlns:p14="http://schemas.microsoft.com/office/powerpoint/2010/main" val="2876072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Unemployment rate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unemployment rate sharply went up between 2007 and 2011 before it assumed a downward trend to date.  The decline in unemployment rate was as a result of the recovery of the US economy from the 2007 great recession. Increased employment has increased purchasing power and demand of housing in the US towards 2019 increasing housing supply and the price levels.</a:t>
            </a:r>
          </a:p>
          <a:p>
            <a:r>
              <a:rPr lang="en-US" sz="1200" b="1" kern="1200" dirty="0" smtClean="0">
                <a:solidFill>
                  <a:schemeClr val="tx1"/>
                </a:solidFill>
                <a:effectLst/>
                <a:latin typeface="+mn-lt"/>
                <a:ea typeface="+mn-ea"/>
                <a:cs typeface="+mn-cs"/>
              </a:rPr>
              <a:t>Housing prices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housing prices were low between 2007 and 2009, slightly declining from the 2006 levels. As a result, many financial institutions invested in the housing market resulting in excessive supply of houses and sale to people who could hardly to afford them. The enhance US economy has pushed housing demand, supply and the prices up.</a:t>
            </a:r>
          </a:p>
          <a:p>
            <a:r>
              <a:rPr lang="en-US" sz="1200" b="1" kern="1200" dirty="0" smtClean="0">
                <a:solidFill>
                  <a:schemeClr val="tx1"/>
                </a:solidFill>
                <a:effectLst/>
                <a:latin typeface="+mn-lt"/>
                <a:ea typeface="+mn-ea"/>
                <a:cs typeface="+mn-cs"/>
              </a:rPr>
              <a:t>Specialization of industry and impact on recession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housing market has unique factors that contributed towards the recession. The real estate industry is known to pay off due to their long horizon of investment. As a result, funds are drawn from other sectors and directed to the industry. This was the case in the 2007 when high level of liquidity was directed to the industry denying other industries financial resources necessary for production purposes.</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6</a:t>
            </a:fld>
            <a:endParaRPr lang="en-US"/>
          </a:p>
        </p:txBody>
      </p:sp>
    </p:spTree>
    <p:extLst>
      <p:ext uri="{BB962C8B-B14F-4D97-AF65-F5344CB8AC3E}">
        <p14:creationId xmlns:p14="http://schemas.microsoft.com/office/powerpoint/2010/main" val="100984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Specialization of industry and impact on recession</a:t>
            </a:r>
            <a:endParaRPr lang="en-US" dirty="0" smtClean="0"/>
          </a:p>
          <a:p>
            <a:r>
              <a:rPr lang="en-US" dirty="0" smtClean="0"/>
              <a:t>The housing market has unique factors that contributed towards the recession. The real estate industry is known to pay off due to their long horizon of investment. As a result, funds are drawn from other sectors and directed to the industry. This was the case in the 2007 when high level of liquidity was directed to the industry denying other industries financial resources necessary for production purposes.</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7</a:t>
            </a:fld>
            <a:endParaRPr lang="en-US"/>
          </a:p>
        </p:txBody>
      </p:sp>
    </p:spTree>
    <p:extLst>
      <p:ext uri="{BB962C8B-B14F-4D97-AF65-F5344CB8AC3E}">
        <p14:creationId xmlns:p14="http://schemas.microsoft.com/office/powerpoint/2010/main" val="2519845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federal agencies have always promoted access to housing among the residents. The 1977 Community Reinvestment Act extended this idea. This led to the development of less stringent standards that adversely affected the housing market. Ineffective federal regulations on the minimum level of liquidity that commercial banks should retain equally adversely affected their operations (Federal Reserve Bank of St. Louis 2019, p1). Excessive mortgage lending resulting in low liquidity levels in commercial banks something that pushed their level of liquidity significantly down. Higher consumer debts led to unsustainable financial system. Proper control of the liquidity levels in the banking sector could have been necessary in preventing the housing bubble that occurred in 2007 in the US.</a:t>
            </a:r>
          </a:p>
          <a:p>
            <a:endParaRPr lang="en-US" dirty="0"/>
          </a:p>
        </p:txBody>
      </p:sp>
      <p:sp>
        <p:nvSpPr>
          <p:cNvPr id="4" name="Slide Number Placeholder 3"/>
          <p:cNvSpPr>
            <a:spLocks noGrp="1"/>
          </p:cNvSpPr>
          <p:nvPr>
            <p:ph type="sldNum" sz="quarter" idx="10"/>
          </p:nvPr>
        </p:nvSpPr>
        <p:spPr/>
        <p:txBody>
          <a:bodyPr/>
          <a:lstStyle/>
          <a:p>
            <a:fld id="{97A57711-B78B-45D3-96DB-8776DA000A20}" type="slidenum">
              <a:rPr lang="en-US" smtClean="0"/>
              <a:t>8</a:t>
            </a:fld>
            <a:endParaRPr lang="en-US"/>
          </a:p>
        </p:txBody>
      </p:sp>
    </p:spTree>
    <p:extLst>
      <p:ext uri="{BB962C8B-B14F-4D97-AF65-F5344CB8AC3E}">
        <p14:creationId xmlns:p14="http://schemas.microsoft.com/office/powerpoint/2010/main" val="2561013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government stimulus policy was adopted as the 2007 great recession was realized. The stimulus was aimed to boosting economic growth and increased employment levels among other macroeconomic goals. Government fiscal policies and federal monetary policies necessary to address the situation- responses. The Obama administration adopted an economic package that led to the end of the great recession that started in 2007. The American Recovery and Reinvestment Act of 2009 (</a:t>
            </a:r>
            <a:r>
              <a:rPr lang="en-US" sz="1200" b="1" kern="1200" dirty="0" smtClean="0">
                <a:solidFill>
                  <a:schemeClr val="tx1"/>
                </a:solidFill>
                <a:effectLst/>
                <a:latin typeface="+mn-lt"/>
                <a:ea typeface="+mn-ea"/>
                <a:cs typeface="+mn-cs"/>
              </a:rPr>
              <a:t>ARRA</a:t>
            </a:r>
            <a:r>
              <a:rPr lang="en-US" sz="1200" kern="1200" dirty="0" smtClean="0">
                <a:solidFill>
                  <a:schemeClr val="tx1"/>
                </a:solidFill>
                <a:effectLst/>
                <a:latin typeface="+mn-lt"/>
                <a:ea typeface="+mn-ea"/>
                <a:cs typeface="+mn-cs"/>
              </a:rPr>
              <a:t>) was created with an aim of enabling the government to counter the adverse effects of the financial crises.  It had three main elements. It resulted in the reduction of taxes by $288 billion. It also resulted in increased government expenditure of $224 billion and $ 275 billion in federal contracts. It was designed to increase expenditure by $720 billion. As of 2014, ARRA had added $ 827 billion in the recovery package (</a:t>
            </a:r>
            <a:r>
              <a:rPr lang="en-US" sz="1200" kern="1200" dirty="0" err="1" smtClean="0">
                <a:solidFill>
                  <a:schemeClr val="tx1"/>
                </a:solidFill>
                <a:effectLst/>
                <a:latin typeface="+mn-lt"/>
                <a:ea typeface="+mn-ea"/>
                <a:cs typeface="+mn-cs"/>
              </a:rPr>
              <a:t>Amadeo</a:t>
            </a:r>
            <a:r>
              <a:rPr lang="en-US" sz="1200" kern="1200" dirty="0" smtClean="0">
                <a:solidFill>
                  <a:schemeClr val="tx1"/>
                </a:solidFill>
                <a:effectLst/>
                <a:latin typeface="+mn-lt"/>
                <a:ea typeface="+mn-ea"/>
                <a:cs typeface="+mn-cs"/>
              </a:rPr>
              <a:t> 2019, p1). Expansive monetary policy measures were also adopted. The Federal Reserve Bank played an important role in the development and implementation of the monetary policy package. Federal funds rate was reduced to nearly zero enhancing access by commercial banks.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7A57711-B78B-45D3-96DB-8776DA000A20}" type="slidenum">
              <a:rPr lang="en-US" smtClean="0"/>
              <a:t>9</a:t>
            </a:fld>
            <a:endParaRPr lang="en-US"/>
          </a:p>
        </p:txBody>
      </p:sp>
    </p:spTree>
    <p:extLst>
      <p:ext uri="{BB962C8B-B14F-4D97-AF65-F5344CB8AC3E}">
        <p14:creationId xmlns:p14="http://schemas.microsoft.com/office/powerpoint/2010/main" val="1755728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EADB32E-BC39-4BE3-9482-52DF21B86CC0}"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ADB32E-BC39-4BE3-9482-52DF21B86CC0}"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ADB32E-BC39-4BE3-9482-52DF21B86CC0}"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ADB32E-BC39-4BE3-9482-52DF21B86CC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2A63224-4D50-49BB-944B-214690B836AB}" type="datetimeFigureOut">
              <a:rPr lang="en-US" smtClean="0"/>
              <a:t>6/7/2019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ADB32E-BC39-4BE3-9482-52DF21B86CC0}"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2A63224-4D50-49BB-944B-214690B836AB}" type="datetimeFigureOut">
              <a:rPr lang="en-US" smtClean="0"/>
              <a:t>6/7/2019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EADB32E-BC39-4BE3-9482-52DF21B86CC0}"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effectLst/>
              </a:rPr>
              <a:t>Effectiveness of the counter cyclical policy</a:t>
            </a:r>
            <a:br>
              <a:rPr lang="en-US" dirty="0">
                <a:effectLst/>
              </a:rPr>
            </a:br>
            <a:endParaRPr lang="en-US" dirty="0"/>
          </a:p>
        </p:txBody>
      </p:sp>
      <p:sp>
        <p:nvSpPr>
          <p:cNvPr id="3" name="Subtitle 2"/>
          <p:cNvSpPr>
            <a:spLocks noGrp="1"/>
          </p:cNvSpPr>
          <p:nvPr>
            <p:ph type="subTitle" idx="1"/>
          </p:nvPr>
        </p:nvSpPr>
        <p:spPr>
          <a:xfrm>
            <a:off x="1432560" y="3048000"/>
            <a:ext cx="7406640" cy="1752600"/>
          </a:xfrm>
        </p:spPr>
        <p:txBody>
          <a:bodyPr/>
          <a:lstStyle/>
          <a:p>
            <a:pPr algn="ctr"/>
            <a:r>
              <a:rPr lang="en-US" dirty="0" smtClean="0"/>
              <a:t>Student </a:t>
            </a:r>
            <a:r>
              <a:rPr lang="en-US" dirty="0" smtClean="0"/>
              <a:t>name</a:t>
            </a:r>
          </a:p>
          <a:p>
            <a:pPr algn="ctr"/>
            <a:r>
              <a:rPr lang="en-US" dirty="0" smtClean="0"/>
              <a:t>Institution </a:t>
            </a:r>
            <a:endParaRPr lang="en-US" dirty="0"/>
          </a:p>
        </p:txBody>
      </p:sp>
    </p:spTree>
    <p:extLst>
      <p:ext uri="{BB962C8B-B14F-4D97-AF65-F5344CB8AC3E}">
        <p14:creationId xmlns:p14="http://schemas.microsoft.com/office/powerpoint/2010/main" val="29927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Effectiveness of the countercyclical policies adopted</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dirty="0" smtClean="0"/>
              <a:t>Government </a:t>
            </a:r>
            <a:r>
              <a:rPr lang="en-US" dirty="0"/>
              <a:t>injections into the economy inform of increased expenditure and reduction of taxes increased disposable income and household income </a:t>
            </a:r>
            <a:endParaRPr lang="en-US" dirty="0" smtClean="0"/>
          </a:p>
          <a:p>
            <a:endParaRPr lang="en-US" dirty="0" smtClean="0"/>
          </a:p>
          <a:p>
            <a:r>
              <a:rPr lang="en-US" dirty="0" smtClean="0"/>
              <a:t>There was stabilization </a:t>
            </a:r>
            <a:r>
              <a:rPr lang="en-US" dirty="0"/>
              <a:t>of housing </a:t>
            </a:r>
            <a:r>
              <a:rPr lang="en-US" dirty="0" smtClean="0"/>
              <a:t>prices</a:t>
            </a:r>
            <a:endParaRPr lang="en-US" dirty="0"/>
          </a:p>
        </p:txBody>
      </p:sp>
    </p:spTree>
    <p:extLst>
      <p:ext uri="{BB962C8B-B14F-4D97-AF65-F5344CB8AC3E}">
        <p14:creationId xmlns:p14="http://schemas.microsoft.com/office/powerpoint/2010/main" val="746589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Effectiveness of the countercyclical policies adopted</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lnSpcReduction="10000"/>
          </a:bodyPr>
          <a:lstStyle/>
          <a:p>
            <a:r>
              <a:rPr lang="en-US" dirty="0"/>
              <a:t>In order to address the situation, Obama initiated tax rebates something that promoted consumer spending</a:t>
            </a:r>
            <a:r>
              <a:rPr lang="en-US" dirty="0" smtClean="0"/>
              <a:t>.</a:t>
            </a:r>
          </a:p>
          <a:p>
            <a:r>
              <a:rPr lang="en-US" dirty="0" smtClean="0"/>
              <a:t> </a:t>
            </a:r>
            <a:r>
              <a:rPr lang="en-US" dirty="0"/>
              <a:t>The rebates were inform of reduced tax withholding. </a:t>
            </a:r>
            <a:endParaRPr lang="en-US" dirty="0" smtClean="0"/>
          </a:p>
          <a:p>
            <a:r>
              <a:rPr lang="en-US" dirty="0" smtClean="0"/>
              <a:t>The </a:t>
            </a:r>
            <a:r>
              <a:rPr lang="en-US" dirty="0"/>
              <a:t>stimulus for companies resulted in increased production and employment levels. </a:t>
            </a:r>
            <a:endParaRPr lang="en-US" dirty="0" smtClean="0"/>
          </a:p>
          <a:p>
            <a:r>
              <a:rPr lang="en-US" dirty="0" smtClean="0"/>
              <a:t>The </a:t>
            </a:r>
            <a:r>
              <a:rPr lang="en-US" dirty="0"/>
              <a:t>government bail outs of companies also enhanced their success in the market. </a:t>
            </a:r>
            <a:endParaRPr lang="en-US" dirty="0"/>
          </a:p>
        </p:txBody>
      </p:sp>
    </p:spTree>
    <p:extLst>
      <p:ext uri="{BB962C8B-B14F-4D97-AF65-F5344CB8AC3E}">
        <p14:creationId xmlns:p14="http://schemas.microsoft.com/office/powerpoint/2010/main" val="1620527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a:t>The 2007 great recession adversely affected the US economy including its housing market. </a:t>
            </a:r>
            <a:endParaRPr lang="en-US" dirty="0" smtClean="0"/>
          </a:p>
          <a:p>
            <a:r>
              <a:rPr lang="en-US" dirty="0" smtClean="0"/>
              <a:t>There </a:t>
            </a:r>
            <a:r>
              <a:rPr lang="en-US" dirty="0"/>
              <a:t>was sharp decline in housing prices. </a:t>
            </a:r>
            <a:endParaRPr lang="en-US" dirty="0" smtClean="0"/>
          </a:p>
          <a:p>
            <a:r>
              <a:rPr lang="en-US" dirty="0" smtClean="0"/>
              <a:t>Poor </a:t>
            </a:r>
            <a:r>
              <a:rPr lang="en-US" dirty="0"/>
              <a:t>government and Federal Bank policies are key causes of the crises. </a:t>
            </a:r>
            <a:endParaRPr lang="en-US" dirty="0" smtClean="0"/>
          </a:p>
          <a:p>
            <a:r>
              <a:rPr lang="en-US" dirty="0" smtClean="0"/>
              <a:t>Commercial </a:t>
            </a:r>
            <a:r>
              <a:rPr lang="en-US" dirty="0"/>
              <a:t>Banks issued loans for mortgages without proper due diligence. </a:t>
            </a:r>
            <a:endParaRPr lang="en-US" dirty="0" smtClean="0"/>
          </a:p>
          <a:p>
            <a:r>
              <a:rPr lang="en-US" dirty="0" smtClean="0"/>
              <a:t>The </a:t>
            </a:r>
            <a:r>
              <a:rPr lang="en-US" dirty="0"/>
              <a:t>credit rating companies also misled banks resulting in the issue of loans to individuals who could not afford to repay the loans. </a:t>
            </a:r>
            <a:endParaRPr lang="en-US" dirty="0" smtClean="0"/>
          </a:p>
          <a:p>
            <a:r>
              <a:rPr lang="en-US" dirty="0" smtClean="0"/>
              <a:t>The </a:t>
            </a:r>
            <a:r>
              <a:rPr lang="en-US" dirty="0"/>
              <a:t>policies that were adopted were successful in addressing the issue. </a:t>
            </a:r>
            <a:endParaRPr lang="en-US" dirty="0"/>
          </a:p>
        </p:txBody>
      </p:sp>
    </p:spTree>
    <p:extLst>
      <p:ext uri="{BB962C8B-B14F-4D97-AF65-F5344CB8AC3E}">
        <p14:creationId xmlns:p14="http://schemas.microsoft.com/office/powerpoint/2010/main" val="166018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normAutofit fontScale="62500" lnSpcReduction="20000"/>
          </a:bodyPr>
          <a:lstStyle/>
          <a:p>
            <a:r>
              <a:rPr lang="en-US" dirty="0"/>
              <a:t>For instance, the US economy moved from negative economic growth to a positive one. </a:t>
            </a:r>
            <a:endParaRPr lang="en-US" dirty="0" smtClean="0"/>
          </a:p>
          <a:p>
            <a:endParaRPr lang="en-US" dirty="0" smtClean="0"/>
          </a:p>
          <a:p>
            <a:r>
              <a:rPr lang="en-US" dirty="0" smtClean="0"/>
              <a:t>The </a:t>
            </a:r>
            <a:r>
              <a:rPr lang="en-US" dirty="0"/>
              <a:t>housing market stabilized as the purchasing power and the house hold income increased. </a:t>
            </a:r>
            <a:endParaRPr lang="en-US" dirty="0" smtClean="0"/>
          </a:p>
          <a:p>
            <a:endParaRPr lang="en-US" dirty="0" smtClean="0"/>
          </a:p>
          <a:p>
            <a:r>
              <a:rPr lang="en-US" dirty="0" smtClean="0"/>
              <a:t>Increase </a:t>
            </a:r>
            <a:r>
              <a:rPr lang="en-US" dirty="0"/>
              <a:t>in housing prices, an opposite from what was happening in 2007 indicates that the housing bubble has declined. </a:t>
            </a:r>
            <a:endParaRPr lang="en-US" dirty="0" smtClean="0"/>
          </a:p>
          <a:p>
            <a:endParaRPr lang="en-US" dirty="0" smtClean="0"/>
          </a:p>
          <a:p>
            <a:r>
              <a:rPr lang="en-US" dirty="0" smtClean="0"/>
              <a:t>The </a:t>
            </a:r>
            <a:r>
              <a:rPr lang="en-US" dirty="0"/>
              <a:t>injection of funds inform of government expenditure and lowering of the federal rates under its monetary policy significantly enhanced the process of recovery.</a:t>
            </a:r>
          </a:p>
          <a:p>
            <a:r>
              <a:rPr lang="en-US" dirty="0"/>
              <a:t> </a:t>
            </a:r>
          </a:p>
          <a:p>
            <a:r>
              <a:rPr lang="en-US" dirty="0"/>
              <a:t> </a:t>
            </a:r>
          </a:p>
          <a:p>
            <a:r>
              <a:rPr lang="en-US" dirty="0"/>
              <a:t> </a:t>
            </a:r>
          </a:p>
          <a:p>
            <a:endParaRPr lang="en-US" dirty="0"/>
          </a:p>
        </p:txBody>
      </p:sp>
    </p:spTree>
    <p:extLst>
      <p:ext uri="{BB962C8B-B14F-4D97-AF65-F5344CB8AC3E}">
        <p14:creationId xmlns:p14="http://schemas.microsoft.com/office/powerpoint/2010/main" val="700029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p:txBody>
          <a:bodyPr>
            <a:normAutofit fontScale="85000" lnSpcReduction="20000"/>
          </a:bodyPr>
          <a:lstStyle/>
          <a:p>
            <a:r>
              <a:rPr lang="en-US" dirty="0"/>
              <a:t>References</a:t>
            </a:r>
          </a:p>
          <a:p>
            <a:r>
              <a:rPr lang="en-US" dirty="0" err="1"/>
              <a:t>Amadeo</a:t>
            </a:r>
            <a:r>
              <a:rPr lang="en-US" dirty="0"/>
              <a:t>, K. (2019). Obamas stimulus package and how well it worked. Retrieved from </a:t>
            </a:r>
          </a:p>
          <a:p>
            <a:r>
              <a:rPr lang="en-US" dirty="0"/>
              <a:t>https://www.thebalance.com/what-was-obama-s-stimulus-package-3305625</a:t>
            </a:r>
          </a:p>
          <a:p>
            <a:r>
              <a:rPr lang="en-US" dirty="0" err="1"/>
              <a:t>Bernake</a:t>
            </a:r>
            <a:r>
              <a:rPr lang="en-US" dirty="0"/>
              <a:t>, C. (2012). Monetary policy since the onset of the crisis. Retrieved from </a:t>
            </a:r>
          </a:p>
          <a:p>
            <a:r>
              <a:rPr lang="en-US" dirty="0"/>
              <a:t>https://www.federalreserve.gov/newsevents/speech/bernanke20120831a.htm</a:t>
            </a:r>
          </a:p>
          <a:p>
            <a:r>
              <a:rPr lang="en-US" dirty="0"/>
              <a:t>Federal Reserve Bank of St. Louis. (2019). Economic data. Retrieved from </a:t>
            </a:r>
          </a:p>
          <a:p>
            <a:r>
              <a:rPr lang="en-US" dirty="0"/>
              <a:t>https://fred.stlouisfed.org/series/HOUST</a:t>
            </a:r>
          </a:p>
          <a:p>
            <a:endParaRPr lang="en-US" dirty="0"/>
          </a:p>
        </p:txBody>
      </p:sp>
    </p:spTree>
    <p:extLst>
      <p:ext uri="{BB962C8B-B14F-4D97-AF65-F5344CB8AC3E}">
        <p14:creationId xmlns:p14="http://schemas.microsoft.com/office/powerpoint/2010/main" val="2345366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a:effectLst/>
              </a:rPr>
              <a:t>Introduction</a:t>
            </a:r>
            <a:r>
              <a:rPr lang="en-US" dirty="0">
                <a:effectLst/>
              </a:rPr>
              <a:t/>
            </a:r>
            <a:br>
              <a:rPr lang="en-US" dirty="0">
                <a:effectLst/>
              </a:rPr>
            </a:br>
            <a:r>
              <a:rPr lang="en-US" b="1" dirty="0" smtClean="0"/>
              <a:t> </a:t>
            </a:r>
            <a:r>
              <a:rPr lang="en-US" b="1" dirty="0"/>
              <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dirty="0"/>
              <a:t>The focus of this study is on </a:t>
            </a:r>
            <a:r>
              <a:rPr lang="en-US" dirty="0" smtClean="0"/>
              <a:t>monetary </a:t>
            </a:r>
            <a:r>
              <a:rPr lang="en-US" dirty="0"/>
              <a:t>and fiscal policy </a:t>
            </a:r>
            <a:r>
              <a:rPr lang="en-US" dirty="0" smtClean="0"/>
              <a:t>during and after the </a:t>
            </a:r>
            <a:r>
              <a:rPr lang="en-US" dirty="0"/>
              <a:t>great </a:t>
            </a:r>
            <a:r>
              <a:rPr lang="en-US" dirty="0" smtClean="0"/>
              <a:t>recession</a:t>
            </a:r>
            <a:r>
              <a:rPr lang="en-US" dirty="0"/>
              <a:t> </a:t>
            </a:r>
            <a:r>
              <a:rPr lang="en-US" dirty="0" smtClean="0"/>
              <a:t>in US</a:t>
            </a:r>
          </a:p>
          <a:p>
            <a:r>
              <a:rPr lang="en-US" dirty="0" smtClean="0"/>
              <a:t>The </a:t>
            </a:r>
            <a:r>
              <a:rPr lang="en-US" dirty="0"/>
              <a:t>great recession started in 2007 and ended in 2009. </a:t>
            </a:r>
            <a:endParaRPr lang="en-US" dirty="0" smtClean="0"/>
          </a:p>
          <a:p>
            <a:r>
              <a:rPr lang="en-US" dirty="0" smtClean="0"/>
              <a:t>The </a:t>
            </a:r>
            <a:r>
              <a:rPr lang="en-US" dirty="0"/>
              <a:t>study focuses on the housing markets. </a:t>
            </a:r>
            <a:endParaRPr lang="en-US" dirty="0" smtClean="0"/>
          </a:p>
          <a:p>
            <a:r>
              <a:rPr lang="en-US" dirty="0" smtClean="0"/>
              <a:t>Data </a:t>
            </a:r>
            <a:r>
              <a:rPr lang="en-US" dirty="0"/>
              <a:t>sets on housing market has been presented in the excel sheets and thoroughly analyzed.</a:t>
            </a:r>
          </a:p>
        </p:txBody>
      </p:sp>
    </p:spTree>
    <p:extLst>
      <p:ext uri="{BB962C8B-B14F-4D97-AF65-F5344CB8AC3E}">
        <p14:creationId xmlns:p14="http://schemas.microsoft.com/office/powerpoint/2010/main" val="254382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Reasons that drove the market equilibrium to unsustainable heights (bubbles)</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fontScale="85000" lnSpcReduction="10000"/>
          </a:bodyPr>
          <a:lstStyle/>
          <a:p>
            <a:r>
              <a:rPr lang="en-US" dirty="0"/>
              <a:t>A bubble refers to an economic cycle that is characterized with rapid shift in the asset prices </a:t>
            </a:r>
            <a:endParaRPr lang="en-US" dirty="0" smtClean="0"/>
          </a:p>
          <a:p>
            <a:r>
              <a:rPr lang="en-US" dirty="0" smtClean="0"/>
              <a:t>The </a:t>
            </a:r>
            <a:r>
              <a:rPr lang="en-US" dirty="0"/>
              <a:t>changes in the asset prices and activities </a:t>
            </a:r>
            <a:r>
              <a:rPr lang="en-US" dirty="0" smtClean="0"/>
              <a:t>resulted in the bubble</a:t>
            </a:r>
            <a:endParaRPr lang="en-US" dirty="0"/>
          </a:p>
          <a:p>
            <a:r>
              <a:rPr lang="en-US" dirty="0" smtClean="0"/>
              <a:t>A </a:t>
            </a:r>
            <a:r>
              <a:rPr lang="en-US" dirty="0"/>
              <a:t>key cause of the bubble was the housing speculation. </a:t>
            </a:r>
            <a:endParaRPr lang="en-US" dirty="0" smtClean="0"/>
          </a:p>
          <a:p>
            <a:r>
              <a:rPr lang="en-US" dirty="0"/>
              <a:t>E</a:t>
            </a:r>
            <a:r>
              <a:rPr lang="en-US" dirty="0" smtClean="0"/>
              <a:t>xcessive </a:t>
            </a:r>
            <a:r>
              <a:rPr lang="en-US" dirty="0"/>
              <a:t>supply of houses and low demand after the crises.  </a:t>
            </a:r>
            <a:endParaRPr lang="en-US" dirty="0" smtClean="0"/>
          </a:p>
          <a:p>
            <a:r>
              <a:rPr lang="en-US" dirty="0" smtClean="0"/>
              <a:t>Poor </a:t>
            </a:r>
            <a:r>
              <a:rPr lang="en-US" dirty="0"/>
              <a:t>credit agencies ratings </a:t>
            </a:r>
            <a:endParaRPr lang="en-US" dirty="0" smtClean="0"/>
          </a:p>
          <a:p>
            <a:r>
              <a:rPr lang="en-US" dirty="0" smtClean="0"/>
              <a:t>Excessive </a:t>
            </a:r>
            <a:r>
              <a:rPr lang="en-US" dirty="0"/>
              <a:t>supply of housing thus ended up pushing the prices of housing down.</a:t>
            </a:r>
          </a:p>
          <a:p>
            <a:endParaRPr lang="en-US" dirty="0"/>
          </a:p>
        </p:txBody>
      </p:sp>
    </p:spTree>
    <p:extLst>
      <p:ext uri="{BB962C8B-B14F-4D97-AF65-F5344CB8AC3E}">
        <p14:creationId xmlns:p14="http://schemas.microsoft.com/office/powerpoint/2010/main" val="47930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Shocks that brought the market back down</a:t>
            </a:r>
            <a:r>
              <a:rPr lang="en-US" dirty="0">
                <a:effectLst/>
              </a:rPr>
              <a:t/>
            </a:r>
            <a:br>
              <a:rPr lang="en-US" dirty="0">
                <a:effectLst/>
              </a:rPr>
            </a:br>
            <a:endParaRPr lang="en-US" b="1" dirty="0"/>
          </a:p>
        </p:txBody>
      </p:sp>
      <p:sp>
        <p:nvSpPr>
          <p:cNvPr id="3" name="Content Placeholder 2"/>
          <p:cNvSpPr>
            <a:spLocks noGrp="1"/>
          </p:cNvSpPr>
          <p:nvPr>
            <p:ph idx="1"/>
          </p:nvPr>
        </p:nvSpPr>
        <p:spPr/>
        <p:txBody>
          <a:bodyPr>
            <a:normAutofit/>
          </a:bodyPr>
          <a:lstStyle/>
          <a:p>
            <a:r>
              <a:rPr lang="en-US" dirty="0" smtClean="0"/>
              <a:t>The </a:t>
            </a:r>
            <a:r>
              <a:rPr lang="en-US" dirty="0"/>
              <a:t>government economic stimulus led to an upturn of the US economy </a:t>
            </a:r>
            <a:endParaRPr lang="en-US" dirty="0" smtClean="0"/>
          </a:p>
          <a:p>
            <a:r>
              <a:rPr lang="en-US" dirty="0"/>
              <a:t>I</a:t>
            </a:r>
            <a:r>
              <a:rPr lang="en-US" dirty="0" smtClean="0"/>
              <a:t>ncreased </a:t>
            </a:r>
            <a:r>
              <a:rPr lang="en-US" dirty="0"/>
              <a:t>household income </a:t>
            </a:r>
            <a:endParaRPr lang="en-US" dirty="0"/>
          </a:p>
          <a:p>
            <a:r>
              <a:rPr lang="en-US" dirty="0" smtClean="0"/>
              <a:t>Ability </a:t>
            </a:r>
            <a:r>
              <a:rPr lang="en-US" dirty="0"/>
              <a:t>of people to repay mortgages and </a:t>
            </a:r>
            <a:r>
              <a:rPr lang="en-US" dirty="0" smtClean="0"/>
              <a:t>afford </a:t>
            </a:r>
            <a:r>
              <a:rPr lang="en-US" dirty="0"/>
              <a:t>housing increasing demand in the housing market thus pushing prices up. </a:t>
            </a:r>
            <a:endParaRPr lang="en-US" dirty="0" smtClean="0"/>
          </a:p>
          <a:p>
            <a:r>
              <a:rPr lang="en-US" dirty="0" smtClean="0"/>
              <a:t>Stringent </a:t>
            </a:r>
            <a:r>
              <a:rPr lang="en-US" dirty="0"/>
              <a:t>policies by Federal Reserve Bank on </a:t>
            </a:r>
            <a:r>
              <a:rPr lang="en-US" dirty="0" smtClean="0"/>
              <a:t>lending</a:t>
            </a:r>
            <a:endParaRPr lang="en-US" dirty="0"/>
          </a:p>
        </p:txBody>
      </p:sp>
    </p:spTree>
    <p:extLst>
      <p:ext uri="{BB962C8B-B14F-4D97-AF65-F5344CB8AC3E}">
        <p14:creationId xmlns:p14="http://schemas.microsoft.com/office/powerpoint/2010/main" val="290956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Changes in demand and supply in the housing market</a:t>
            </a:r>
            <a:r>
              <a:rPr lang="en-US" dirty="0">
                <a:effectLst/>
              </a:rPr>
              <a:t/>
            </a:r>
            <a:br>
              <a:rPr lang="en-US" dirty="0">
                <a:effectLst/>
              </a:rPr>
            </a:br>
            <a:endParaRPr lang="en-US" b="1" dirty="0"/>
          </a:p>
        </p:txBody>
      </p:sp>
      <p:sp>
        <p:nvSpPr>
          <p:cNvPr id="3" name="Content Placeholder 2"/>
          <p:cNvSpPr>
            <a:spLocks noGrp="1"/>
          </p:cNvSpPr>
          <p:nvPr>
            <p:ph idx="1"/>
          </p:nvPr>
        </p:nvSpPr>
        <p:spPr/>
        <p:txBody>
          <a:bodyPr>
            <a:normAutofit fontScale="70000" lnSpcReduction="20000"/>
          </a:bodyPr>
          <a:lstStyle/>
          <a:p>
            <a:r>
              <a:rPr lang="en-US" b="1" dirty="0"/>
              <a:t>Housing starts</a:t>
            </a:r>
            <a:endParaRPr lang="en-US" dirty="0"/>
          </a:p>
          <a:p>
            <a:r>
              <a:rPr lang="en-US" dirty="0"/>
              <a:t>The data on the housing starts indicates the total number of privately owned houses that were started between 2007 and 2019. </a:t>
            </a:r>
            <a:endParaRPr lang="en-US" dirty="0" smtClean="0"/>
          </a:p>
          <a:p>
            <a:r>
              <a:rPr lang="en-US" dirty="0" smtClean="0"/>
              <a:t>As </a:t>
            </a:r>
            <a:r>
              <a:rPr lang="en-US" dirty="0"/>
              <a:t>indicated in the data, the number of newly established privately owned homes was very high between 2007 and the end of the 2008 (Federal Reserve Bank of St. Louis 2019, p1). </a:t>
            </a:r>
            <a:endParaRPr lang="en-US" dirty="0" smtClean="0"/>
          </a:p>
          <a:p>
            <a:r>
              <a:rPr lang="en-US" dirty="0" smtClean="0"/>
              <a:t> </a:t>
            </a:r>
            <a:r>
              <a:rPr lang="en-US" dirty="0"/>
              <a:t>The number of private houses thus significantly declined between 2009 and </a:t>
            </a:r>
            <a:r>
              <a:rPr lang="en-US" dirty="0" smtClean="0"/>
              <a:t>2014</a:t>
            </a:r>
          </a:p>
          <a:p>
            <a:r>
              <a:rPr lang="en-US" dirty="0" smtClean="0"/>
              <a:t> </a:t>
            </a:r>
            <a:r>
              <a:rPr lang="en-US" dirty="0"/>
              <a:t>I</a:t>
            </a:r>
            <a:r>
              <a:rPr lang="en-US" dirty="0" smtClean="0"/>
              <a:t>t </a:t>
            </a:r>
            <a:r>
              <a:rPr lang="en-US" dirty="0"/>
              <a:t>assumed an upward trend towards 2019 as the housing bubble was subdued. </a:t>
            </a:r>
            <a:endParaRPr lang="en-US" dirty="0" smtClean="0"/>
          </a:p>
          <a:p>
            <a:r>
              <a:rPr lang="en-US" b="1" dirty="0" smtClean="0"/>
              <a:t>House </a:t>
            </a:r>
            <a:r>
              <a:rPr lang="en-US" b="1" dirty="0"/>
              <a:t>hold income</a:t>
            </a:r>
            <a:endParaRPr lang="en-US" dirty="0"/>
          </a:p>
          <a:p>
            <a:r>
              <a:rPr lang="en-US" dirty="0"/>
              <a:t>Between 2007 and 2009, house hold income declined. </a:t>
            </a:r>
            <a:endParaRPr lang="en-US" dirty="0" smtClean="0"/>
          </a:p>
          <a:p>
            <a:r>
              <a:rPr lang="en-US" dirty="0" smtClean="0"/>
              <a:t>The </a:t>
            </a:r>
            <a:r>
              <a:rPr lang="en-US" dirty="0"/>
              <a:t>trend continued until 2013 when it assumed an upward trend. </a:t>
            </a:r>
            <a:endParaRPr lang="en-US" dirty="0" smtClean="0"/>
          </a:p>
          <a:p>
            <a:endParaRPr lang="en-US" dirty="0"/>
          </a:p>
        </p:txBody>
      </p:sp>
    </p:spTree>
    <p:extLst>
      <p:ext uri="{BB962C8B-B14F-4D97-AF65-F5344CB8AC3E}">
        <p14:creationId xmlns:p14="http://schemas.microsoft.com/office/powerpoint/2010/main" val="3372505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Changes in demand and supply in the housing market</a:t>
            </a:r>
            <a:r>
              <a:rPr lang="en-US" dirty="0">
                <a:effectLst/>
              </a:rPr>
              <a:t/>
            </a:r>
            <a:br>
              <a:rPr lang="en-US" dirty="0">
                <a:effectLst/>
              </a:rPr>
            </a:br>
            <a:endParaRPr lang="en-US" b="1" dirty="0"/>
          </a:p>
        </p:txBody>
      </p:sp>
      <p:sp>
        <p:nvSpPr>
          <p:cNvPr id="3" name="Content Placeholder 2"/>
          <p:cNvSpPr>
            <a:spLocks noGrp="1"/>
          </p:cNvSpPr>
          <p:nvPr>
            <p:ph idx="1"/>
          </p:nvPr>
        </p:nvSpPr>
        <p:spPr>
          <a:xfrm>
            <a:off x="457200" y="1600200"/>
            <a:ext cx="8229600" cy="4572000"/>
          </a:xfrm>
        </p:spPr>
        <p:txBody>
          <a:bodyPr>
            <a:normAutofit fontScale="62500" lnSpcReduction="20000"/>
          </a:bodyPr>
          <a:lstStyle/>
          <a:p>
            <a:r>
              <a:rPr lang="en-US" b="1" dirty="0"/>
              <a:t>Unemployment rate</a:t>
            </a:r>
            <a:endParaRPr lang="en-US" dirty="0"/>
          </a:p>
          <a:p>
            <a:r>
              <a:rPr lang="en-US" dirty="0"/>
              <a:t>The unemployment rate sharply went up between 2007 and 2011 before it assumed a downward trend to date. </a:t>
            </a:r>
            <a:endParaRPr lang="en-US" dirty="0" smtClean="0"/>
          </a:p>
          <a:p>
            <a:r>
              <a:rPr lang="en-US" dirty="0" smtClean="0"/>
              <a:t> </a:t>
            </a:r>
            <a:r>
              <a:rPr lang="en-US" dirty="0"/>
              <a:t>The decline in unemployment rate was as a result of the recovery of the US economy from the 2007 great recession. </a:t>
            </a:r>
            <a:endParaRPr lang="en-US" dirty="0" smtClean="0"/>
          </a:p>
          <a:p>
            <a:r>
              <a:rPr lang="en-US" dirty="0" smtClean="0"/>
              <a:t>Increased </a:t>
            </a:r>
            <a:r>
              <a:rPr lang="en-US" dirty="0"/>
              <a:t>employment has increased purchasing power and demand of housing in the US towards 2019 increasing housing supply and the price levels.</a:t>
            </a:r>
          </a:p>
          <a:p>
            <a:r>
              <a:rPr lang="en-US" b="1" dirty="0"/>
              <a:t>Housing prices</a:t>
            </a:r>
            <a:endParaRPr lang="en-US" dirty="0"/>
          </a:p>
          <a:p>
            <a:r>
              <a:rPr lang="en-US" dirty="0"/>
              <a:t>The housing prices were low between 2007 and 2009, slightly declining from the 2006 </a:t>
            </a:r>
            <a:r>
              <a:rPr lang="en-US" dirty="0" smtClean="0"/>
              <a:t>levels</a:t>
            </a:r>
          </a:p>
          <a:p>
            <a:r>
              <a:rPr lang="en-US" dirty="0" smtClean="0"/>
              <a:t>As </a:t>
            </a:r>
            <a:r>
              <a:rPr lang="en-US" dirty="0"/>
              <a:t>a result, many financial institutions invested in the housing market resulting in excessive supply of houses and sale to people who could hardly to afford them. </a:t>
            </a:r>
            <a:endParaRPr lang="en-US" dirty="0" smtClean="0"/>
          </a:p>
          <a:p>
            <a:r>
              <a:rPr lang="en-US" dirty="0" smtClean="0"/>
              <a:t>The </a:t>
            </a:r>
            <a:r>
              <a:rPr lang="en-US" dirty="0"/>
              <a:t>enhance US economy has pushed housing demand, supply and the prices up.</a:t>
            </a:r>
          </a:p>
          <a:p>
            <a:endParaRPr lang="en-US" dirty="0"/>
          </a:p>
        </p:txBody>
      </p:sp>
    </p:spTree>
    <p:extLst>
      <p:ext uri="{BB962C8B-B14F-4D97-AF65-F5344CB8AC3E}">
        <p14:creationId xmlns:p14="http://schemas.microsoft.com/office/powerpoint/2010/main" val="224580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Specialization of industry and impact on recession</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real estate industry is known to pay off due to their long horizon of investment. </a:t>
            </a:r>
            <a:endParaRPr lang="en-US" dirty="0" smtClean="0"/>
          </a:p>
          <a:p>
            <a:r>
              <a:rPr lang="en-US" dirty="0" smtClean="0"/>
              <a:t>As </a:t>
            </a:r>
            <a:r>
              <a:rPr lang="en-US" dirty="0"/>
              <a:t>a result, funds are drawn from other sectors and directed to the industry. </a:t>
            </a:r>
            <a:endParaRPr lang="en-US" dirty="0" smtClean="0"/>
          </a:p>
          <a:p>
            <a:r>
              <a:rPr lang="en-US" dirty="0" smtClean="0"/>
              <a:t>This </a:t>
            </a:r>
            <a:r>
              <a:rPr lang="en-US" dirty="0"/>
              <a:t>was the case in the 2007 when high level of liquidity was directed to the industry denying other industries financial resources necessary for production purposes.</a:t>
            </a:r>
          </a:p>
          <a:p>
            <a:endParaRPr lang="en-US" dirty="0"/>
          </a:p>
        </p:txBody>
      </p:sp>
    </p:spTree>
    <p:extLst>
      <p:ext uri="{BB962C8B-B14F-4D97-AF65-F5344CB8AC3E}">
        <p14:creationId xmlns:p14="http://schemas.microsoft.com/office/powerpoint/2010/main" val="358526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Prior government policies and legislations that might have exacerbated the shocks</a:t>
            </a:r>
            <a:r>
              <a:rPr lang="en-US" dirty="0">
                <a:effectLst/>
              </a:rPr>
              <a:t/>
            </a:r>
            <a:br>
              <a:rPr lang="en-US" dirty="0">
                <a:effectLst/>
              </a:rPr>
            </a:br>
            <a:endParaRPr lang="en-US" dirty="0"/>
          </a:p>
        </p:txBody>
      </p:sp>
      <p:sp>
        <p:nvSpPr>
          <p:cNvPr id="3" name="Content Placeholder 2"/>
          <p:cNvSpPr>
            <a:spLocks noGrp="1"/>
          </p:cNvSpPr>
          <p:nvPr>
            <p:ph idx="1"/>
          </p:nvPr>
        </p:nvSpPr>
        <p:spPr/>
        <p:txBody>
          <a:bodyPr>
            <a:normAutofit/>
          </a:bodyPr>
          <a:lstStyle/>
          <a:p>
            <a:r>
              <a:rPr lang="en-US" dirty="0"/>
              <a:t>The federal agencies have always promoted access to housing among the residents. </a:t>
            </a:r>
            <a:endParaRPr lang="en-US" dirty="0" smtClean="0"/>
          </a:p>
          <a:p>
            <a:r>
              <a:rPr lang="en-US" dirty="0" smtClean="0"/>
              <a:t>The </a:t>
            </a:r>
            <a:r>
              <a:rPr lang="en-US" dirty="0"/>
              <a:t>1977 Community Reinvestment Act extended this idea. </a:t>
            </a:r>
            <a:endParaRPr lang="en-US" dirty="0" smtClean="0"/>
          </a:p>
          <a:p>
            <a:r>
              <a:rPr lang="en-US" dirty="0" smtClean="0"/>
              <a:t>This </a:t>
            </a:r>
            <a:r>
              <a:rPr lang="en-US" dirty="0"/>
              <a:t>led to the development of less stringent standards that adversely affected the housing market</a:t>
            </a:r>
            <a:r>
              <a:rPr lang="en-US" dirty="0" smtClean="0"/>
              <a:t>.</a:t>
            </a:r>
          </a:p>
          <a:p>
            <a:pPr marL="82296" indent="0">
              <a:buNone/>
            </a:pPr>
            <a:endParaRPr lang="en-US" dirty="0"/>
          </a:p>
        </p:txBody>
      </p:sp>
    </p:spTree>
    <p:extLst>
      <p:ext uri="{BB962C8B-B14F-4D97-AF65-F5344CB8AC3E}">
        <p14:creationId xmlns:p14="http://schemas.microsoft.com/office/powerpoint/2010/main" val="1626808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Government actions and regulations that were initiated to address the situation</a:t>
            </a:r>
            <a:r>
              <a:rPr lang="en-US" dirty="0">
                <a:effectLst/>
              </a:rPr>
              <a:t/>
            </a:r>
            <a:br>
              <a:rPr lang="en-US" dirty="0">
                <a:effectLst/>
              </a:rPr>
            </a:br>
            <a:r>
              <a:rPr lang="en-US" b="1" dirty="0"/>
              <a:t/>
            </a:r>
            <a:br>
              <a:rPr lang="en-US" b="1" dirty="0"/>
            </a:br>
            <a:endParaRPr lang="en-US" dirty="0"/>
          </a:p>
        </p:txBody>
      </p:sp>
      <p:sp>
        <p:nvSpPr>
          <p:cNvPr id="3" name="Content Placeholder 2"/>
          <p:cNvSpPr>
            <a:spLocks noGrp="1"/>
          </p:cNvSpPr>
          <p:nvPr>
            <p:ph idx="1"/>
          </p:nvPr>
        </p:nvSpPr>
        <p:spPr/>
        <p:txBody>
          <a:bodyPr>
            <a:normAutofit fontScale="70000" lnSpcReduction="20000"/>
          </a:bodyPr>
          <a:lstStyle/>
          <a:p>
            <a:r>
              <a:rPr lang="en-US" dirty="0"/>
              <a:t>The government stimulus policy was adopted as the 2007 great recession was realized. </a:t>
            </a:r>
            <a:endParaRPr lang="en-US" dirty="0" smtClean="0"/>
          </a:p>
          <a:p>
            <a:r>
              <a:rPr lang="en-US" dirty="0" smtClean="0"/>
              <a:t> </a:t>
            </a:r>
            <a:r>
              <a:rPr lang="en-US" dirty="0"/>
              <a:t>The American Recovery and Reinvestment Act of 2009 (</a:t>
            </a:r>
            <a:r>
              <a:rPr lang="en-US" b="1" dirty="0"/>
              <a:t>ARRA</a:t>
            </a:r>
            <a:r>
              <a:rPr lang="en-US" dirty="0"/>
              <a:t>) was created </a:t>
            </a:r>
            <a:endParaRPr lang="en-US" dirty="0" smtClean="0"/>
          </a:p>
          <a:p>
            <a:r>
              <a:rPr lang="en-US" dirty="0" smtClean="0"/>
              <a:t>It </a:t>
            </a:r>
            <a:r>
              <a:rPr lang="en-US" dirty="0"/>
              <a:t>had three main </a:t>
            </a:r>
            <a:r>
              <a:rPr lang="en-US" dirty="0" smtClean="0"/>
              <a:t>elements:</a:t>
            </a:r>
          </a:p>
          <a:p>
            <a:r>
              <a:rPr lang="en-US" dirty="0" smtClean="0"/>
              <a:t>It </a:t>
            </a:r>
            <a:r>
              <a:rPr lang="en-US" dirty="0"/>
              <a:t>resulted in the reduction of taxes by $288 billion. </a:t>
            </a:r>
            <a:endParaRPr lang="en-US" dirty="0" smtClean="0"/>
          </a:p>
          <a:p>
            <a:r>
              <a:rPr lang="en-US" dirty="0" smtClean="0"/>
              <a:t>It </a:t>
            </a:r>
            <a:r>
              <a:rPr lang="en-US" dirty="0"/>
              <a:t>also resulted in increased government expenditure of $224 billion and $ 275 billion in federal contracts. </a:t>
            </a:r>
            <a:endParaRPr lang="en-US" dirty="0" smtClean="0"/>
          </a:p>
          <a:p>
            <a:r>
              <a:rPr lang="en-US" dirty="0" smtClean="0"/>
              <a:t>It </a:t>
            </a:r>
            <a:r>
              <a:rPr lang="en-US" dirty="0"/>
              <a:t>was designed to increase expenditure by $720 billion. </a:t>
            </a:r>
            <a:endParaRPr lang="en-US" dirty="0" smtClean="0"/>
          </a:p>
          <a:p>
            <a:r>
              <a:rPr lang="en-US" dirty="0" smtClean="0"/>
              <a:t>As </a:t>
            </a:r>
            <a:r>
              <a:rPr lang="en-US" dirty="0"/>
              <a:t>of 2014, ARRA had added $ 827 billion in the recovery package (</a:t>
            </a:r>
            <a:r>
              <a:rPr lang="en-US" dirty="0" err="1"/>
              <a:t>Amadeo</a:t>
            </a:r>
            <a:r>
              <a:rPr lang="en-US" dirty="0"/>
              <a:t> 2019, p1). </a:t>
            </a:r>
            <a:endParaRPr lang="en-US" dirty="0" smtClean="0"/>
          </a:p>
          <a:p>
            <a:r>
              <a:rPr lang="en-US" dirty="0" smtClean="0"/>
              <a:t>Expansive </a:t>
            </a:r>
            <a:r>
              <a:rPr lang="en-US" dirty="0"/>
              <a:t>monetary policy measures were also adopted. </a:t>
            </a:r>
            <a:endParaRPr lang="en-US" dirty="0" smtClean="0"/>
          </a:p>
          <a:p>
            <a:r>
              <a:rPr lang="en-US" dirty="0" smtClean="0"/>
              <a:t>Federal </a:t>
            </a:r>
            <a:r>
              <a:rPr lang="en-US" dirty="0"/>
              <a:t>funds rate was reduced to nearly zero enhancing access by commercial banks. </a:t>
            </a:r>
          </a:p>
          <a:p>
            <a:endParaRPr lang="en-US" dirty="0"/>
          </a:p>
        </p:txBody>
      </p:sp>
    </p:spTree>
    <p:extLst>
      <p:ext uri="{BB962C8B-B14F-4D97-AF65-F5344CB8AC3E}">
        <p14:creationId xmlns:p14="http://schemas.microsoft.com/office/powerpoint/2010/main" val="1391427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57</TotalTime>
  <Words>2542</Words>
  <Application>Microsoft Office PowerPoint</Application>
  <PresentationFormat>On-screen Show (4:3)</PresentationFormat>
  <Paragraphs>140</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Gill Sans MT</vt:lpstr>
      <vt:lpstr>Verdana</vt:lpstr>
      <vt:lpstr>Wingdings 2</vt:lpstr>
      <vt:lpstr>Solstice</vt:lpstr>
      <vt:lpstr>Effectiveness of the counter cyclical policy </vt:lpstr>
      <vt:lpstr> Introduction   </vt:lpstr>
      <vt:lpstr>Reasons that drove the market equilibrium to unsustainable heights (bubbles) </vt:lpstr>
      <vt:lpstr>Shocks that brought the market back down </vt:lpstr>
      <vt:lpstr>Changes in demand and supply in the housing market </vt:lpstr>
      <vt:lpstr>Changes in demand and supply in the housing market </vt:lpstr>
      <vt:lpstr>Specialization of industry and impact on recession </vt:lpstr>
      <vt:lpstr>Prior government policies and legislations that might have exacerbated the shocks </vt:lpstr>
      <vt:lpstr>Government actions and regulations that were initiated to address the situation  </vt:lpstr>
      <vt:lpstr>Effectiveness of the countercyclical policies adopted </vt:lpstr>
      <vt:lpstr>Effectiveness of the countercyclical policies adopted </vt:lpstr>
      <vt:lpstr>Conclusion</vt:lpstr>
      <vt:lpstr>Conclusion </vt:lpstr>
      <vt:lpstr>References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Kokotovich constructions pty Ltd v wallington</dc:title>
  <dc:creator>new</dc:creator>
  <cp:lastModifiedBy>Kenneth simon</cp:lastModifiedBy>
  <cp:revision>9</cp:revision>
  <dcterms:created xsi:type="dcterms:W3CDTF">2019-05-21T05:34:04Z</dcterms:created>
  <dcterms:modified xsi:type="dcterms:W3CDTF">2019-06-07T13:39:48Z</dcterms:modified>
</cp:coreProperties>
</file>